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706" r:id="rId2"/>
    <p:sldId id="707" r:id="rId3"/>
    <p:sldId id="708" r:id="rId4"/>
    <p:sldId id="710" r:id="rId5"/>
    <p:sldId id="711" r:id="rId6"/>
    <p:sldId id="709" r:id="rId7"/>
    <p:sldId id="712" r:id="rId8"/>
    <p:sldId id="714" r:id="rId9"/>
    <p:sldId id="715" r:id="rId10"/>
    <p:sldId id="716" r:id="rId11"/>
    <p:sldId id="717" r:id="rId12"/>
    <p:sldId id="713" r:id="rId13"/>
    <p:sldId id="718" r:id="rId14"/>
    <p:sldId id="719" r:id="rId15"/>
    <p:sldId id="720" r:id="rId16"/>
    <p:sldId id="721" r:id="rId17"/>
    <p:sldId id="722" r:id="rId18"/>
    <p:sldId id="745" r:id="rId19"/>
    <p:sldId id="746" r:id="rId20"/>
    <p:sldId id="747" r:id="rId21"/>
    <p:sldId id="748" r:id="rId22"/>
    <p:sldId id="723" r:id="rId23"/>
    <p:sldId id="724" r:id="rId24"/>
    <p:sldId id="727" r:id="rId25"/>
    <p:sldId id="728" r:id="rId26"/>
    <p:sldId id="729" r:id="rId27"/>
    <p:sldId id="749" r:id="rId28"/>
    <p:sldId id="725" r:id="rId29"/>
    <p:sldId id="730" r:id="rId30"/>
    <p:sldId id="731" r:id="rId31"/>
    <p:sldId id="732" r:id="rId32"/>
    <p:sldId id="734" r:id="rId33"/>
    <p:sldId id="736" r:id="rId34"/>
    <p:sldId id="737" r:id="rId35"/>
    <p:sldId id="738" r:id="rId36"/>
    <p:sldId id="739" r:id="rId37"/>
    <p:sldId id="740" r:id="rId38"/>
    <p:sldId id="741" r:id="rId39"/>
    <p:sldId id="742" r:id="rId40"/>
    <p:sldId id="743" r:id="rId41"/>
    <p:sldId id="744" r:id="rId42"/>
    <p:sldId id="680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74" autoAdjust="0"/>
    <p:restoredTop sz="50000" autoAdjust="0"/>
  </p:normalViewPr>
  <p:slideViewPr>
    <p:cSldViewPr>
      <p:cViewPr varScale="1">
        <p:scale>
          <a:sx n="76" d="100"/>
          <a:sy n="76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1166887"/>
            <a:ext cx="7772400" cy="3774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>
                <a:latin typeface="나눔바른고딕OTF Bold" charset="-127"/>
                <a:ea typeface="나눔바른고딕OTF Bold" charset="-127"/>
              </a:rPr>
              <a:t>Multimodal Compact Bilinear Pooling for VQA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1047" y="6381328"/>
            <a:ext cx="389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From the author’s slides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236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44777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20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268760"/>
                <a:ext cx="6814173" cy="1534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Our objective is to compute an outer-product 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𝑥</m:t>
                    </m:r>
                  </m:oMath>
                </a14:m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𝑞</m:t>
                    </m:r>
                  </m:oMath>
                </a14:m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  <a:ea typeface="나눔바른고딕OTF Bold" charset="-127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/>
                          <a:ea typeface="나눔바른고딕OTF Bold" charset="-127"/>
                        </a:rPr>
                        <m:t> ⨂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6814173" cy="1534074"/>
              </a:xfrm>
              <a:prstGeom prst="rect">
                <a:avLst/>
              </a:prstGeom>
              <a:blipFill rotWithShape="0">
                <a:blip r:embed="rId2"/>
                <a:stretch>
                  <a:fillRect l="-894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But this matrix becomes too large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𝑞</m:t>
                    </m:r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are long vectors. </a:t>
                </a:r>
                <a:endParaRPr lang="ko-KR" altLang="en-US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700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What we know is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  <a:ea typeface="나눔바른고딕OTF Bold" charset="-127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𝑥</m:t>
                          </m:r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⨂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나눔바른고딕OTF Bold" charset="-127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  <a:ea typeface="나눔바른고딕OTF Bold" charset="-127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나눔바른고딕OTF Bold" charset="-127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  <a:ea typeface="나눔바른고딕OTF Bold" charset="-127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2000" b="0" i="1" dirty="0">
                  <a:latin typeface="Cambria Math"/>
                  <a:ea typeface="나눔바른고딕OTF Bold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/>
                          <a:ea typeface="나눔바른고딕OTF Bold" charset="-127"/>
                        </a:rPr>
                        <m:t>𝐹𝐹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𝑇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  <a:ea typeface="나눔바른고딕OTF Bold" charset="-127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  <m:t>𝑥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  <a:ea typeface="나눔바른고딕OTF Bold" charset="-127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⨀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  <a:ea typeface="나눔바른고딕OTF Bold" charset="-127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𝑞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  <a:ea typeface="나눔바른고딕OTF Bold" charset="-127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000" dirty="0">
                  <a:latin typeface="나눔바른고딕OTF Bold" charset="-127"/>
                  <a:ea typeface="나눔바른고딕OTF Bold" charset="-127"/>
                </a:endParaRPr>
              </a:p>
              <a:p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/>
                        <a:ea typeface="나눔바른고딕OTF Bold" charset="-127"/>
                      </a:rPr>
                      <m:t>Ψ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/>
                            <a:ea typeface="나눔바른고딕OTF Bold" charset="-127"/>
                          </a:rPr>
                          <m:t>⋅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is a count sketch operation. </a:t>
                </a:r>
                <a:endParaRPr lang="ko-KR" altLang="en-US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blipFill rotWithShape="0">
                <a:blip r:embed="rId4"/>
                <a:stretch>
                  <a:fillRect l="-700" t="-2479" b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So, instead of using outer-product of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  <a:ea typeface="나눔바른고딕OTF Bold" charset="-127"/>
                      </a:rPr>
                      <m:t>𝑥</m:t>
                    </m:r>
                  </m:oMath>
                </a14:m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  <a:ea typeface="나눔바른고딕OTF Bold" charset="-127"/>
                      </a:rPr>
                      <m:t>𝑞</m:t>
                    </m:r>
                  </m:oMath>
                </a14:m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, we will use its </a:t>
                </a:r>
                <a:r>
                  <a:rPr lang="en-US" altLang="ko-KR" sz="2000" b="1" dirty="0">
                    <a:solidFill>
                      <a:srgbClr val="FF0000"/>
                    </a:solidFill>
                    <a:latin typeface="나눔바른고딕OTF Bold" charset="-127"/>
                    <a:ea typeface="나눔바른고딕OTF Bold" charset="-127"/>
                  </a:rPr>
                  <a:t>count sketch of outer-product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!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700" t="-4310" r="-49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41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Count sketch operation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FF0000"/>
                    </a:solidFill>
                    <a:latin typeface="나눔바른고딕OTF Bold" charset="-127"/>
                    <a:ea typeface="나눔바른고딕OTF Bold" charset="-127"/>
                  </a:rPr>
                  <a:t>Count sketch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𝑣</m:t>
                    </m:r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𝑠</m:t>
                    </m:r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h</m:t>
                    </m:r>
                    <m:r>
                      <a:rPr lang="en-US" altLang="ko-KR" sz="2000" b="0" i="1" smtClean="0">
                        <a:latin typeface="Cambria Math"/>
                        <a:ea typeface="나눔바른고딕OTF Bold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나눔바른고딕OTF Bold" charset="-127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/>
                        <a:ea typeface="나눔바른고딕OTF Bold" charset="-127"/>
                      </a:rPr>
                      <m:t>𝑑</m:t>
                    </m:r>
                    <m:r>
                      <a:rPr lang="en-US" altLang="ko-KR" sz="2000" b="0" i="1" dirty="0" smtClean="0">
                        <a:latin typeface="Cambria Math"/>
                        <a:ea typeface="나눔바른고딕OTF Bold" charset="-127"/>
                      </a:rPr>
                      <m:t>=3) </m:t>
                    </m:r>
                  </m:oMath>
                </a14:m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can be computed by:</a:t>
                </a:r>
              </a:p>
              <a:p>
                <a:endParaRPr lang="en-US" altLang="ko-KR" sz="2000" dirty="0">
                  <a:latin typeface="나눔바른고딕OTF Bold" charset="-127"/>
                  <a:ea typeface="나눔바른고딕OTF Bold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  <a:ea typeface="나눔바른고딕OTF Bold" charset="-127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/>
                          <a:ea typeface="나눔바른고딕OTF Bold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  <a:ea typeface="나눔바른고딕OTF Bold" charset="-127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  <a:ea typeface="나눔바른고딕OTF Bold" charset="-127"/>
                                </a:rPr>
                                <m:t>−2−2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  <a:ea typeface="나눔바른고딕OTF Bold" charset="-127"/>
                                </a:rPr>
                                <m:t>5+3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나눔바른고딕OTF Bold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  <a:ea typeface="나눔바른고딕OTF Bold" charset="-127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  <a:ea typeface="나눔바른고딕OTF Bold" charset="-127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  <a:ea typeface="나눔바른고딕OTF Bold" charset="-127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blipFill rotWithShape="0">
                <a:blip r:embed="rId2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4177670" y="1844824"/>
            <a:ext cx="2482562" cy="165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3463290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Randomly initialized !</a:t>
            </a:r>
            <a:endParaRPr lang="ko-KR" altLang="en-US" sz="2400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559744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6317906" cy="360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9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24" y="1124744"/>
            <a:ext cx="523575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Related 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7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2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601876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MCBP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50" y="1934842"/>
            <a:ext cx="8496300" cy="35438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with </a:t>
            </a:r>
            <a:r>
              <a:rPr lang="en-US" altLang="ko-KR" dirty="0">
                <a:solidFill>
                  <a:srgbClr val="FF0000"/>
                </a:solidFill>
              </a:rPr>
              <a:t>Attention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7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with </a:t>
            </a:r>
            <a:r>
              <a:rPr lang="en-US" altLang="ko-KR" dirty="0">
                <a:solidFill>
                  <a:srgbClr val="FF0000"/>
                </a:solidFill>
              </a:rPr>
              <a:t>Attention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059832" y="138741"/>
            <a:ext cx="5976664" cy="1994115"/>
            <a:chOff x="3059832" y="138741"/>
            <a:chExt cx="5976664" cy="1994115"/>
          </a:xfrm>
        </p:grpSpPr>
        <p:sp>
          <p:nvSpPr>
            <p:cNvPr id="8" name="직사각형 7"/>
            <p:cNvSpPr/>
            <p:nvPr/>
          </p:nvSpPr>
          <p:spPr>
            <a:xfrm>
              <a:off x="5508104" y="138741"/>
              <a:ext cx="3528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each spatial grid location </a:t>
              </a:r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in the visual representation</a:t>
              </a:r>
              <a:endParaRPr lang="ko-KR" altLang="en-US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0" name="직선 화살표 연결선 9"/>
            <p:cNvCxnSpPr>
              <a:stCxn id="8" idx="1"/>
            </p:cNvCxnSpPr>
            <p:nvPr/>
          </p:nvCxnSpPr>
          <p:spPr>
            <a:xfrm flipH="1">
              <a:off x="3059832" y="461907"/>
              <a:ext cx="2448272" cy="16709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635898" y="901019"/>
            <a:ext cx="5404541" cy="1438004"/>
            <a:chOff x="3635898" y="138741"/>
            <a:chExt cx="4825482" cy="1438004"/>
          </a:xfrm>
        </p:grpSpPr>
        <p:sp>
          <p:nvSpPr>
            <p:cNvPr id="14" name="직사각형 13"/>
            <p:cNvSpPr/>
            <p:nvPr/>
          </p:nvSpPr>
          <p:spPr>
            <a:xfrm>
              <a:off x="4944988" y="138741"/>
              <a:ext cx="3516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we use </a:t>
              </a:r>
              <a:r>
                <a:rPr lang="en-US" altLang="ko-KR" b="1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MCB pooling</a:t>
              </a:r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 to </a:t>
              </a:r>
              <a:r>
                <a:rPr lang="en-US" altLang="ko-KR" b="1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merge</a:t>
              </a:r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 it with the </a:t>
              </a:r>
              <a:r>
                <a:rPr lang="en-US" altLang="ko-KR" b="1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language representation</a:t>
              </a:r>
              <a:endParaRPr lang="ko-KR" altLang="en-US" b="1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3635898" y="461906"/>
              <a:ext cx="1309090" cy="11148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03559" y="3573016"/>
            <a:ext cx="6556673" cy="3096344"/>
            <a:chOff x="482024" y="103710"/>
            <a:chExt cx="5854171" cy="3096344"/>
          </a:xfrm>
        </p:grpSpPr>
        <p:sp>
          <p:nvSpPr>
            <p:cNvPr id="21" name="직사각형 20"/>
            <p:cNvSpPr/>
            <p:nvPr/>
          </p:nvSpPr>
          <p:spPr>
            <a:xfrm>
              <a:off x="482024" y="1999725"/>
              <a:ext cx="4462962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After the pooling we use two convolutional layers </a:t>
              </a:r>
              <a:r>
                <a:rPr lang="en-US" altLang="ko-KR" b="1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to predict the attention weight </a:t>
              </a:r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each grid location</a:t>
              </a:r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. We apply </a:t>
              </a:r>
              <a:r>
                <a:rPr lang="en-US" altLang="ko-KR" b="1" dirty="0" err="1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softmax</a:t>
              </a:r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 to produce a </a:t>
              </a:r>
              <a:r>
                <a:rPr lang="en-US" altLang="ko-KR" b="1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normalized soft attention map</a:t>
              </a:r>
              <a:r>
                <a:rPr lang="en-US" altLang="ko-KR" dirty="0">
                  <a:solidFill>
                    <a:srgbClr val="C00000"/>
                  </a:solidFill>
                  <a:latin typeface="나눔바른고딕OTF Bold" charset="-127"/>
                  <a:ea typeface="나눔바른고딕OTF Bold" charset="-127"/>
                </a:rPr>
                <a:t>.</a:t>
              </a:r>
              <a:endParaRPr lang="ko-KR" altLang="en-US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22" name="직선 화살표 연결선 21"/>
            <p:cNvCxnSpPr>
              <a:stCxn id="21" idx="3"/>
            </p:cNvCxnSpPr>
            <p:nvPr/>
          </p:nvCxnSpPr>
          <p:spPr>
            <a:xfrm flipV="1">
              <a:off x="4944986" y="103710"/>
              <a:ext cx="1391209" cy="24961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7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68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70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2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152542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109648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32908</TotalTime>
  <Words>354</Words>
  <Application>Microsoft Office PowerPoint</Application>
  <PresentationFormat>화면 슬라이드 쇼(4:3)</PresentationFormat>
  <Paragraphs>98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Meiryo UI</vt:lpstr>
      <vt:lpstr>나눔바른고딕OTF Bold</vt:lpstr>
      <vt:lpstr>휴먼둥근헤드라인</vt:lpstr>
      <vt:lpstr>Arial</vt:lpstr>
      <vt:lpstr>Cambria Math</vt:lpstr>
      <vt:lpstr>Garamond</vt:lpstr>
      <vt:lpstr>Office 테마</vt:lpstr>
      <vt:lpstr>PowerPoint 프레젠테이션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Multimodal Compact Bilinear Pooling</vt:lpstr>
      <vt:lpstr>Multimodal Compact Bilinear Pooling</vt:lpstr>
      <vt:lpstr>Multimodal Compact Bilinear Pooling</vt:lpstr>
      <vt:lpstr>Multimodal Compact Bilinear Pooling</vt:lpstr>
      <vt:lpstr>Count sketch operation</vt:lpstr>
      <vt:lpstr>Multimodal Compact Bilinear Pooling</vt:lpstr>
      <vt:lpstr>Multimodal Compact Bilinear Pooling</vt:lpstr>
      <vt:lpstr>Related work</vt:lpstr>
      <vt:lpstr>MCB without Attention</vt:lpstr>
      <vt:lpstr>MCB without Attention</vt:lpstr>
      <vt:lpstr>MCB without Attention</vt:lpstr>
      <vt:lpstr>MCBP without Attention</vt:lpstr>
      <vt:lpstr>MCB with Attention</vt:lpstr>
      <vt:lpstr>MCB with Attention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 프레젠테이션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1057</cp:revision>
  <dcterms:created xsi:type="dcterms:W3CDTF">2010-03-17T18:05:41Z</dcterms:created>
  <dcterms:modified xsi:type="dcterms:W3CDTF">2020-03-27T07:05:49Z</dcterms:modified>
</cp:coreProperties>
</file>